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4044" r:id="rId1"/>
  </p:sldMasterIdLst>
  <p:notesMasterIdLst>
    <p:notesMasterId r:id="rId16"/>
  </p:notesMasterIdLst>
  <p:sldIdLst>
    <p:sldId id="256" r:id="rId2"/>
    <p:sldId id="257" r:id="rId3"/>
    <p:sldId id="258" r:id="rId4"/>
    <p:sldId id="259" r:id="rId5"/>
    <p:sldId id="260" r:id="rId6"/>
    <p:sldId id="261" r:id="rId7"/>
    <p:sldId id="265" r:id="rId8"/>
    <p:sldId id="263" r:id="rId9"/>
    <p:sldId id="264" r:id="rId10"/>
    <p:sldId id="266" r:id="rId11"/>
    <p:sldId id="267" r:id="rId12"/>
    <p:sldId id="268" r:id="rId13"/>
    <p:sldId id="269" r:id="rId14"/>
    <p:sldId id="270" r:id="rId1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النمط الفاتح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10A1B5D5-9B99-4C35-A422-299274C87663}" styleName="نمط متوسط 1 - تميي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940675A-B579-460E-94D1-54222C63F5DA}" styleName="بلا نمط، شبكة جدول">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C89DE0E0-0627-4D3A-8917-5D22C606316E}" type="datetimeFigureOut">
              <a:rPr lang="ar-SA" smtClean="0"/>
              <a:t>28/07/42</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2F067E6A-D868-4E73-B84B-8650FD39C6BF}" type="slidenum">
              <a:rPr lang="ar-SA" smtClean="0"/>
              <a:t>‹#›</a:t>
            </a:fld>
            <a:endParaRPr lang="ar-SA"/>
          </a:p>
        </p:txBody>
      </p:sp>
    </p:spTree>
    <p:extLst>
      <p:ext uri="{BB962C8B-B14F-4D97-AF65-F5344CB8AC3E}">
        <p14:creationId xmlns:p14="http://schemas.microsoft.com/office/powerpoint/2010/main" val="1954642432"/>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fld id="{2F067E6A-D868-4E73-B84B-8650FD39C6BF}" type="slidenum">
              <a:rPr lang="ar-SA" smtClean="0"/>
              <a:t>12</a:t>
            </a:fld>
            <a:endParaRPr lang="ar-SA"/>
          </a:p>
        </p:txBody>
      </p:sp>
    </p:spTree>
    <p:extLst>
      <p:ext uri="{BB962C8B-B14F-4D97-AF65-F5344CB8AC3E}">
        <p14:creationId xmlns:p14="http://schemas.microsoft.com/office/powerpoint/2010/main" val="27656761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1B8ABB09-4A1D-463E-8065-109CC2B7EFAA}" type="datetimeFigureOut">
              <a:rPr lang="ar-SA" smtClean="0"/>
              <a:pPr/>
              <a:t>28/07/42</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0B34F065-1154-456A-91E3-76DE8E75E17B}" type="slidenum">
              <a:rPr lang="ar-SA" smtClean="0"/>
              <a:pPr/>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pPr/>
              <a:t>28/07/42</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pPr/>
              <a:t>28/07/42</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pPr/>
              <a:t>28/07/42</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pPr/>
              <a:t>28/07/42</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pPr/>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B8ABB09-4A1D-463E-8065-109CC2B7EFAA}" type="datetimeFigureOut">
              <a:rPr lang="ar-SA" smtClean="0"/>
              <a:pPr/>
              <a:t>28/07/42</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1B8ABB09-4A1D-463E-8065-109CC2B7EFAA}" type="datetimeFigureOut">
              <a:rPr lang="ar-SA" smtClean="0"/>
              <a:pPr/>
              <a:t>28/07/42</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1B8ABB09-4A1D-463E-8065-109CC2B7EFAA}" type="datetimeFigureOut">
              <a:rPr lang="ar-SA" smtClean="0"/>
              <a:pPr/>
              <a:t>28/07/42</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1B8ABB09-4A1D-463E-8065-109CC2B7EFAA}" type="datetimeFigureOut">
              <a:rPr lang="ar-SA" smtClean="0"/>
              <a:pPr/>
              <a:t>28/07/42</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0B34F065-1154-456A-91E3-76DE8E75E17B}" type="slidenum">
              <a:rPr lang="ar-SA" smtClean="0"/>
              <a:pPr/>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B8ABB09-4A1D-463E-8065-109CC2B7EFAA}" type="datetimeFigureOut">
              <a:rPr lang="ar-SA" smtClean="0"/>
              <a:pPr/>
              <a:t>28/07/42</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1B8ABB09-4A1D-463E-8065-109CC2B7EFAA}" type="datetimeFigureOut">
              <a:rPr lang="ar-SA" smtClean="0"/>
              <a:pPr/>
              <a:t>28/07/42</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pPr/>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B8ABB09-4A1D-463E-8065-109CC2B7EFAA}" type="datetimeFigureOut">
              <a:rPr lang="ar-SA" smtClean="0"/>
              <a:pPr/>
              <a:t>28/07/42</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B34F065-1154-456A-91E3-76DE8E75E17B}" type="slidenum">
              <a:rPr lang="ar-SA" smtClean="0"/>
              <a:pPr/>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 id="2147484047" r:id="rId3"/>
    <p:sldLayoutId id="2147484048" r:id="rId4"/>
    <p:sldLayoutId id="2147484049" r:id="rId5"/>
    <p:sldLayoutId id="2147484050" r:id="rId6"/>
    <p:sldLayoutId id="2147484051" r:id="rId7"/>
    <p:sldLayoutId id="2147484052" r:id="rId8"/>
    <p:sldLayoutId id="2147484053" r:id="rId9"/>
    <p:sldLayoutId id="2147484054" r:id="rId10"/>
    <p:sldLayoutId id="2147484055"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475656" y="274638"/>
            <a:ext cx="7211144" cy="6034682"/>
          </a:xfrm>
          <a:effectLst>
            <a:glow rad="228600">
              <a:schemeClr val="accent1">
                <a:satMod val="175000"/>
                <a:alpha val="40000"/>
              </a:schemeClr>
            </a:glow>
            <a:outerShdw blurRad="63500" dist="25400" dir="5400000" rotWithShape="0">
              <a:srgbClr val="000000">
                <a:alpha val="43137"/>
              </a:srgbClr>
            </a:outerShdw>
          </a:effectLst>
        </p:spPr>
        <p:style>
          <a:lnRef idx="1">
            <a:schemeClr val="accent6"/>
          </a:lnRef>
          <a:fillRef idx="2">
            <a:schemeClr val="accent6"/>
          </a:fillRef>
          <a:effectRef idx="1">
            <a:schemeClr val="accent6"/>
          </a:effectRef>
          <a:fontRef idx="minor">
            <a:schemeClr val="dk1"/>
          </a:fontRef>
        </p:style>
        <p:txBody>
          <a:bodyPr>
            <a:normAutofit/>
          </a:bodyPr>
          <a:lstStyle/>
          <a:p>
            <a:pPr algn="ctr"/>
            <a:r>
              <a:rPr lang="ar-SA" sz="4000" dirty="0" smtClean="0"/>
              <a:t/>
            </a:r>
            <a:br>
              <a:rPr lang="ar-SA" sz="4000" dirty="0" smtClean="0"/>
            </a:br>
            <a:r>
              <a:rPr lang="ar-SA" sz="4000" dirty="0" smtClean="0"/>
              <a:t/>
            </a:r>
            <a:br>
              <a:rPr lang="ar-SA" sz="4000" dirty="0" smtClean="0"/>
            </a:br>
            <a:r>
              <a:rPr lang="ar-SA" sz="3200" dirty="0" smtClean="0"/>
              <a:t>الحضارات الامريكية القديمة </a:t>
            </a:r>
            <a:br>
              <a:rPr lang="ar-SA" sz="3200" dirty="0" smtClean="0"/>
            </a:br>
            <a:r>
              <a:rPr lang="ar-SA" sz="3200" dirty="0" smtClean="0">
                <a:solidFill>
                  <a:srgbClr val="C00000"/>
                </a:solidFill>
              </a:rPr>
              <a:t>(</a:t>
            </a:r>
            <a:r>
              <a:rPr lang="ar-SA" sz="4800" dirty="0" smtClean="0">
                <a:solidFill>
                  <a:schemeClr val="accent3"/>
                </a:solidFill>
                <a:latin typeface="Arabic Typesetting" panose="03020402040406030203" pitchFamily="66" charset="-78"/>
                <a:cs typeface="Arabic Typesetting" panose="03020402040406030203" pitchFamily="66" charset="-78"/>
              </a:rPr>
              <a:t>حضارة الازتك) </a:t>
            </a:r>
            <a:br>
              <a:rPr lang="ar-SA" sz="4800" dirty="0" smtClean="0">
                <a:solidFill>
                  <a:schemeClr val="accent3"/>
                </a:solidFill>
                <a:latin typeface="Arabic Typesetting" panose="03020402040406030203" pitchFamily="66" charset="-78"/>
                <a:cs typeface="Arabic Typesetting" panose="03020402040406030203" pitchFamily="66" charset="-78"/>
              </a:rPr>
            </a:br>
            <a:r>
              <a:rPr lang="ar-SA" sz="4800" dirty="0" smtClean="0">
                <a:solidFill>
                  <a:schemeClr val="accent3"/>
                </a:solidFill>
                <a:latin typeface="Arabic Typesetting" panose="03020402040406030203" pitchFamily="66" charset="-78"/>
                <a:cs typeface="Arabic Typesetting" panose="03020402040406030203" pitchFamily="66" charset="-78"/>
              </a:rPr>
              <a:t>اعداد</a:t>
            </a:r>
            <a:br>
              <a:rPr lang="ar-SA" sz="4800" dirty="0" smtClean="0">
                <a:solidFill>
                  <a:schemeClr val="accent3"/>
                </a:solidFill>
                <a:latin typeface="Arabic Typesetting" panose="03020402040406030203" pitchFamily="66" charset="-78"/>
                <a:cs typeface="Arabic Typesetting" panose="03020402040406030203" pitchFamily="66" charset="-78"/>
              </a:rPr>
            </a:br>
            <a:r>
              <a:rPr lang="ar-SA" sz="4800" dirty="0" smtClean="0">
                <a:solidFill>
                  <a:schemeClr val="accent3"/>
                </a:solidFill>
                <a:latin typeface="Arabic Typesetting" panose="03020402040406030203" pitchFamily="66" charset="-78"/>
                <a:cs typeface="Arabic Typesetting" panose="03020402040406030203" pitchFamily="66" charset="-78"/>
              </a:rPr>
              <a:t>المدرس الدكتور ذكرى عواد  </a:t>
            </a:r>
            <a:endParaRPr lang="ar-SA" sz="4800" dirty="0">
              <a:solidFill>
                <a:schemeClr val="accent3"/>
              </a:solidFill>
              <a:latin typeface="Arabic Typesetting" panose="03020402040406030203" pitchFamily="66" charset="-78"/>
              <a:cs typeface="Arabic Typesetting" panose="03020402040406030203" pitchFamily="66" charset="-78"/>
            </a:endParaRPr>
          </a:p>
        </p:txBody>
      </p:sp>
      <p:pic>
        <p:nvPicPr>
          <p:cNvPr id="4" name="صورة 3"/>
          <p:cNvPicPr/>
          <p:nvPr/>
        </p:nvPicPr>
        <p:blipFill>
          <a:blip r:embed="rId2">
            <a:extLst>
              <a:ext uri="{28A0092B-C50C-407E-A947-70E740481C1C}">
                <a14:useLocalDpi xmlns:a14="http://schemas.microsoft.com/office/drawing/2010/main" val="0"/>
              </a:ext>
            </a:extLst>
          </a:blip>
          <a:srcRect/>
          <a:stretch>
            <a:fillRect/>
          </a:stretch>
        </p:blipFill>
        <p:spPr bwMode="auto">
          <a:xfrm>
            <a:off x="4211960" y="1101530"/>
            <a:ext cx="1285875" cy="124735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691942"/>
          </a:xfrm>
        </p:spPr>
        <p:txBody>
          <a:bodyPr/>
          <a:lstStyle/>
          <a:p>
            <a:r>
              <a:rPr lang="ar-SA" dirty="0"/>
              <a:t>الحياة الثقافية</a:t>
            </a:r>
            <a:r>
              <a:rPr lang="en-US" dirty="0"/>
              <a:t/>
            </a:r>
            <a:br>
              <a:rPr lang="en-US" dirty="0"/>
            </a:br>
            <a:endParaRPr lang="ar-SA" dirty="0"/>
          </a:p>
        </p:txBody>
      </p:sp>
      <p:sp>
        <p:nvSpPr>
          <p:cNvPr id="4" name="عنصر نائب للمحتوى 3"/>
          <p:cNvSpPr>
            <a:spLocks noGrp="1"/>
          </p:cNvSpPr>
          <p:nvPr>
            <p:ph sz="half" idx="1"/>
          </p:nvPr>
        </p:nvSpPr>
        <p:spPr>
          <a:xfrm>
            <a:off x="457200" y="1412776"/>
            <a:ext cx="8153400" cy="4713387"/>
          </a:xfrm>
          <a:solidFill>
            <a:schemeClr val="accent1">
              <a:lumMod val="60000"/>
              <a:lumOff val="40000"/>
            </a:schemeClr>
          </a:solidFill>
          <a:effectLst>
            <a:outerShdw blurRad="76200" dir="18900000" sy="23000" kx="-1200000" algn="bl" rotWithShape="0">
              <a:prstClr val="black">
                <a:alpha val="20000"/>
              </a:prstClr>
            </a:outerShdw>
          </a:effectLst>
        </p:spPr>
        <p:txBody>
          <a:bodyPr>
            <a:normAutofit fontScale="92500" lnSpcReduction="20000"/>
          </a:bodyPr>
          <a:lstStyle/>
          <a:p>
            <a:r>
              <a:rPr lang="ar-SA" dirty="0" smtClean="0"/>
              <a:t>ساعد </a:t>
            </a:r>
            <a:r>
              <a:rPr lang="ar-SA" dirty="0"/>
              <a:t>نمو المجتمع المدني عند الأزتيك في ظهور تراث ثقافي ارتبط بضرورات الحياة كالطب والصيدلة والفلك والحساب والتعليم والتدريب، إلى جانب تنظيم المدن والعمارة والنحت والتصوير، وكانت مدينتا الأزتيك التوأمان تزخران بالرسوم الجدارية والكتابة التصويرية والزخرفة والفسيفساء والنقوش المزينة بالأحجار الكريمة. وأما الأهرامات فتعد آية معمارية حجر «وفنية. وثمة تقويم منقوش على حجر مستدير عثر عليه في المكسيك عرف باسم قطره 5.0 م ووزنه نحو 01 طناً وفي وسطه صورة إله الشمس تحيط به أربعة» الشمس ألواح وعليه علامات تمثل الأيام العشرين من الشهر عند الأزتيك، وهو محفوظ في المتحف الوطني لعلم الأجناس في المكسيك، ويدل بوضوح على تقدم هذا الشعب في مجالي الفلك والحساب. </a:t>
            </a:r>
          </a:p>
        </p:txBody>
      </p:sp>
    </p:spTree>
    <p:extLst>
      <p:ext uri="{BB962C8B-B14F-4D97-AF65-F5344CB8AC3E}">
        <p14:creationId xmlns:p14="http://schemas.microsoft.com/office/powerpoint/2010/main" val="31915985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71600" y="116632"/>
            <a:ext cx="7139136" cy="1162050"/>
          </a:xfrm>
        </p:spPr>
        <p:txBody>
          <a:bodyPr/>
          <a:lstStyle/>
          <a:p>
            <a:pPr algn="ctr"/>
            <a:r>
              <a:rPr lang="ar-SA" sz="3200" cap="none"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الحياة الثقافية</a:t>
            </a:r>
            <a:r>
              <a:rPr lang="en-US" dirty="0"/>
              <a:t/>
            </a:r>
            <a:br>
              <a:rPr lang="en-US" dirty="0"/>
            </a:br>
            <a:r>
              <a:rPr lang="en-US" cap="none"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en-US" cap="none"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ar-SA" cap="none"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4" name="عنصر نائب للمحتوى 3"/>
          <p:cNvSpPr>
            <a:spLocks noGrp="1"/>
          </p:cNvSpPr>
          <p:nvPr>
            <p:ph sz="half" idx="1"/>
          </p:nvPr>
        </p:nvSpPr>
        <p:spPr>
          <a:xfrm>
            <a:off x="457200" y="1340768"/>
            <a:ext cx="8153400" cy="5184576"/>
          </a:xfrm>
          <a:solidFill>
            <a:schemeClr val="accent6">
              <a:lumMod val="40000"/>
              <a:lumOff val="60000"/>
            </a:schemeClr>
          </a:solidFill>
        </p:spPr>
        <p:txBody>
          <a:bodyPr>
            <a:normAutofit fontScale="85000" lnSpcReduction="10000"/>
          </a:bodyPr>
          <a:lstStyle/>
          <a:p>
            <a:r>
              <a:rPr lang="ar-SA" dirty="0"/>
              <a:t>ويعتمد التقويم على دورة زمنية مقدسة مدتها 560 يوماً وسنة شمسية مدنية مدتها561 يوماً، وتقسم الدورة المقدسة إلى 55 مرحلة مدة كل منها 50 يوماً، وتقسم السنة المدنية إلى 51  شهراً مدة كل شهر 50 يوماً ويضاف إليها خمسة أيام خاصة تعد من أيام النحس. ويوافق راس السنة المقدسة رأس السنة المدنية الشمسية كل 10 سنة فتؤلف عهداً أو جيلاً، ويحتفل به بإشعال نار مقدسة جديدة. ويعتقد الأزتيك أن كوارث الماضي حدثت في جانب التقويم المذكور والاهرامات فهي: مخطوط يمثل الملك </a:t>
            </a:r>
            <a:r>
              <a:rPr lang="ar-SA" dirty="0" err="1"/>
              <a:t>أكسياكاتل</a:t>
            </a:r>
            <a:r>
              <a:rPr lang="ar-SA" dirty="0"/>
              <a:t> على عرشه متدثرا بجلد نمر قرب هرم مدرج (محفوظ في المكتبة الوطنية بباريس)، وقناع جنائزي يمثل رب الليل (محفوظ في المتحف البريطاني)، وتمثال من فخار يمثل وجه محارب، وتمثال رب الربيع والأزهار وأمامه المذبح، ومقبض مدية الق ا ربين مطعم بالفيروز واليشب والزجاج الصخري.</a:t>
            </a:r>
            <a:endParaRPr lang="en-US" dirty="0"/>
          </a:p>
          <a:p>
            <a:endParaRPr lang="ar-SA" dirty="0"/>
          </a:p>
        </p:txBody>
      </p:sp>
    </p:spTree>
    <p:extLst>
      <p:ext uri="{BB962C8B-B14F-4D97-AF65-F5344CB8AC3E}">
        <p14:creationId xmlns:p14="http://schemas.microsoft.com/office/powerpoint/2010/main" val="36818280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835958"/>
          </a:xfrm>
        </p:spPr>
        <p:txBody>
          <a:bodyPr>
            <a:normAutofit/>
          </a:bodyPr>
          <a:lstStyle/>
          <a:p>
            <a:r>
              <a:rPr lang="ar-SA" sz="3200" cap="none"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فنون </a:t>
            </a:r>
            <a:r>
              <a:rPr lang="ar-SA" sz="3200" cap="none"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الآزتك</a:t>
            </a:r>
            <a:r>
              <a:rPr lang="en-US" sz="3200" cap="none" dirty="0">
                <a:ln w="18000">
                  <a:solidFill>
                    <a:schemeClr val="accent2">
                      <a:satMod val="140000"/>
                    </a:schemeClr>
                  </a:solidFill>
                  <a:prstDash val="solid"/>
                  <a:miter lim="800000"/>
                </a:ln>
                <a:noFill/>
                <a:effectLst>
                  <a:outerShdw blurRad="25500" dist="23000" dir="7020000" algn="tl">
                    <a:srgbClr val="000000">
                      <a:alpha val="50000"/>
                    </a:srgbClr>
                  </a:outerShdw>
                </a:effectLst>
              </a:rPr>
              <a:t/>
            </a:r>
            <a:br>
              <a:rPr lang="en-US" sz="3200" cap="none" dirty="0">
                <a:ln w="18000">
                  <a:solidFill>
                    <a:schemeClr val="accent2">
                      <a:satMod val="140000"/>
                    </a:schemeClr>
                  </a:solidFill>
                  <a:prstDash val="solid"/>
                  <a:miter lim="800000"/>
                </a:ln>
                <a:noFill/>
                <a:effectLst>
                  <a:outerShdw blurRad="25500" dist="23000" dir="7020000" algn="tl">
                    <a:srgbClr val="000000">
                      <a:alpha val="50000"/>
                    </a:srgbClr>
                  </a:outerShdw>
                </a:effectLst>
              </a:rPr>
            </a:br>
            <a:endParaRPr lang="ar-SA" sz="3200" cap="none"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4" name="عنصر نائب للمحتوى 3"/>
          <p:cNvSpPr>
            <a:spLocks noGrp="1"/>
          </p:cNvSpPr>
          <p:nvPr>
            <p:ph sz="half" idx="1"/>
          </p:nvPr>
        </p:nvSpPr>
        <p:spPr>
          <a:xfrm>
            <a:off x="457200" y="1340768"/>
            <a:ext cx="8153400" cy="4785395"/>
          </a:xfrm>
          <a:solidFill>
            <a:schemeClr val="accent2">
              <a:lumMod val="75000"/>
            </a:schemeClr>
          </a:solidFill>
          <a:effectLst>
            <a:glow rad="228600">
              <a:schemeClr val="accent2">
                <a:satMod val="175000"/>
                <a:alpha val="40000"/>
              </a:schemeClr>
            </a:glow>
          </a:effectLst>
        </p:spPr>
        <p:txBody>
          <a:bodyPr>
            <a:normAutofit fontScale="92500" lnSpcReduction="20000"/>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ar-SA" dirty="0" smtClean="0"/>
              <a:t>معظم </a:t>
            </a:r>
            <a:r>
              <a:rPr lang="ar-SA" dirty="0"/>
              <a:t>الفن </a:t>
            </a:r>
            <a:r>
              <a:rPr lang="ar-SA" dirty="0" err="1"/>
              <a:t>الأزتكي</a:t>
            </a:r>
            <a:r>
              <a:rPr lang="ar-SA" dirty="0"/>
              <a:t> يعبر عن المفاهيم والمنظور الديني. فكان يستعمل رسومات فاقعة اللون.</a:t>
            </a:r>
            <a:endParaRPr lang="en-US" dirty="0"/>
          </a:p>
          <a:p>
            <a:r>
              <a:rPr lang="ar-SA" dirty="0"/>
              <a:t>وكان الرسومات فوق الجدران أو ورق لحاء الشجر </a:t>
            </a:r>
            <a:r>
              <a:rPr lang="en-US" dirty="0" err="1"/>
              <a:t>amatl</a:t>
            </a:r>
            <a:r>
              <a:rPr lang="ar-SA" dirty="0"/>
              <a:t> ، وكان يصور مراسم </a:t>
            </a:r>
            <a:r>
              <a:rPr lang="ar-SA" dirty="0" err="1"/>
              <a:t>الإحتفالات</a:t>
            </a:r>
            <a:r>
              <a:rPr lang="ar-SA" dirty="0"/>
              <a:t> الدينية صور الآلهة . وكانوا يمارسون فن النحت والنقش . فكانوا قد نقشوا معبودهم بالنقش الغائر أو بالنحت البارز وكان من هذه الأعمال إظهار الآلهة أو تسجيل الضحايا المقدسة. ومن أشهر تماثيل الأزتك حجر التقويم الذي يزن ... طن وقطره 5،0 متر ويمثل الكون والعالم بالنسبة للأزتك . ففي وسط الحجر منقوش صورة وجه الشمس ويحيط بها دوائر مصممة لترمز للأيام والسموات . وكان الفنانون يصنعون أشكالا للأشخاص والحيوانات في شكل تماثيل صغيرة من الكوارتز وحجر </a:t>
            </a:r>
            <a:r>
              <a:rPr lang="ar-SA" dirty="0" err="1"/>
              <a:t>الأبيسديان</a:t>
            </a:r>
            <a:r>
              <a:rPr lang="ar-SA" dirty="0"/>
              <a:t> ( زجاج صخري ) والياقوت .</a:t>
            </a:r>
            <a:endParaRPr lang="ar-SA"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12669973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11560" y="188640"/>
            <a:ext cx="3810000" cy="835958"/>
          </a:xfrm>
        </p:spPr>
        <p:txBody>
          <a:bodyPr/>
          <a:lstStyle/>
          <a:p>
            <a:r>
              <a:rPr lang="ar-SA" sz="3200" cap="none"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latin typeface="AGA Arabesque" panose="05010101010101010101" pitchFamily="2" charset="2"/>
              </a:rPr>
              <a:t>مجتمع وتراث</a:t>
            </a:r>
            <a:r>
              <a:rPr lang="en-US" dirty="0"/>
              <a:t/>
            </a:r>
            <a:br>
              <a:rPr lang="en-US" dirty="0"/>
            </a:br>
            <a:endParaRPr lang="ar-SA" dirty="0"/>
          </a:p>
        </p:txBody>
      </p:sp>
      <p:sp>
        <p:nvSpPr>
          <p:cNvPr id="4" name="عنصر نائب للمحتوى 3"/>
          <p:cNvSpPr>
            <a:spLocks noGrp="1"/>
          </p:cNvSpPr>
          <p:nvPr>
            <p:ph sz="half" idx="1"/>
          </p:nvPr>
        </p:nvSpPr>
        <p:spPr>
          <a:xfrm>
            <a:off x="457200" y="1628800"/>
            <a:ext cx="8153400" cy="4497363"/>
          </a:xfrm>
          <a:solidFill>
            <a:schemeClr val="bg2">
              <a:lumMod val="50000"/>
            </a:schemeClr>
          </a:solidFill>
        </p:spPr>
        <p:txBody>
          <a:bodyPr>
            <a:normAutofit lnSpcReduction="10000"/>
          </a:bodyPr>
          <a:lstStyle/>
          <a:p>
            <a:r>
              <a:rPr lang="ar-SA" dirty="0" smtClean="0"/>
              <a:t>كان </a:t>
            </a:r>
            <a:r>
              <a:rPr lang="ar-SA" dirty="0"/>
              <a:t>الأزتك يستعملون آلات يدوية بسيطة ليعملوا بها . وكان الشعب لديه مها </a:t>
            </a:r>
            <a:r>
              <a:rPr lang="ar-SA" dirty="0" err="1"/>
              <a:t>رة</a:t>
            </a:r>
            <a:r>
              <a:rPr lang="ar-SA" dirty="0"/>
              <a:t> يدوية .</a:t>
            </a:r>
            <a:endParaRPr lang="en-US" dirty="0"/>
          </a:p>
          <a:p>
            <a:r>
              <a:rPr lang="ar-SA" dirty="0"/>
              <a:t>فكانت الم أ </a:t>
            </a:r>
            <a:r>
              <a:rPr lang="ar-SA" dirty="0" err="1"/>
              <a:t>رة</a:t>
            </a:r>
            <a:r>
              <a:rPr lang="ar-SA" dirty="0"/>
              <a:t> تغزل القطن وألياف نبات </a:t>
            </a:r>
            <a:r>
              <a:rPr lang="ar-SA" dirty="0" err="1"/>
              <a:t>مجواي</a:t>
            </a:r>
            <a:r>
              <a:rPr lang="ar-SA" dirty="0"/>
              <a:t> </a:t>
            </a:r>
            <a:r>
              <a:rPr lang="en-US" dirty="0"/>
              <a:t>maguey fibers</a:t>
            </a:r>
            <a:r>
              <a:rPr lang="ar-SA" dirty="0"/>
              <a:t> لغزل بالمغازل من العصي وفلك المغزل من الطين المجفف . وكن يصبغن الخيوط بألوان زاهية . وينسجنها </a:t>
            </a:r>
            <a:r>
              <a:rPr lang="ar-SA" dirty="0" err="1"/>
              <a:t>لمآزروقيعلت</a:t>
            </a:r>
            <a:r>
              <a:rPr lang="ar-SA" dirty="0"/>
              <a:t> وملابس فضفاضة للرجال وسترات لها اكمام </a:t>
            </a:r>
            <a:r>
              <a:rPr lang="ar-SA" dirty="0" err="1"/>
              <a:t>وتنورات</a:t>
            </a:r>
            <a:r>
              <a:rPr lang="ar-SA" dirty="0"/>
              <a:t> طويلة للمرأة بتصميمات وأشكال هندسية مميزة .وكان الصناع المهرة يدويا يعقدون الريش ويصنعون منه </a:t>
            </a:r>
            <a:r>
              <a:rPr lang="ar-SA" dirty="0" smtClean="0"/>
              <a:t>الحجاب</a:t>
            </a:r>
            <a:endParaRPr lang="en-US" dirty="0"/>
          </a:p>
        </p:txBody>
      </p:sp>
    </p:spTree>
    <p:extLst>
      <p:ext uri="{BB962C8B-B14F-4D97-AF65-F5344CB8AC3E}">
        <p14:creationId xmlns:p14="http://schemas.microsoft.com/office/powerpoint/2010/main" val="8473633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scene3d>
              <a:camera prst="orthographicFront"/>
              <a:lightRig rig="flat" dir="tl"/>
            </a:scene3d>
            <a:sp3d contourW="19050" prstMaterial="clear">
              <a:bevelT w="50800" h="50800"/>
              <a:contourClr>
                <a:schemeClr val="accent5">
                  <a:tint val="70000"/>
                  <a:satMod val="180000"/>
                  <a:alpha val="70000"/>
                </a:schemeClr>
              </a:contourClr>
            </a:sp3d>
          </a:bodyPr>
          <a:lstStyle/>
          <a:p>
            <a:r>
              <a:rPr lang="ar-SA" sz="3200" cap="none" dirty="0">
                <a:ln/>
                <a:solidFill>
                  <a:schemeClr val="accent5">
                    <a:tint val="50000"/>
                    <a:satMod val="180000"/>
                  </a:schemeClr>
                </a:solidFill>
                <a:effectLst/>
              </a:rPr>
              <a:t>مجتمع وتراث</a:t>
            </a:r>
            <a:r>
              <a:rPr lang="en-US" cap="none" dirty="0">
                <a:ln/>
                <a:solidFill>
                  <a:schemeClr val="accent5">
                    <a:tint val="50000"/>
                    <a:satMod val="180000"/>
                  </a:schemeClr>
                </a:solidFill>
                <a:effectLst/>
              </a:rPr>
              <a:t/>
            </a:r>
            <a:br>
              <a:rPr lang="en-US" cap="none" dirty="0">
                <a:ln/>
                <a:solidFill>
                  <a:schemeClr val="accent5">
                    <a:tint val="50000"/>
                    <a:satMod val="180000"/>
                  </a:schemeClr>
                </a:solidFill>
                <a:effectLst/>
              </a:rPr>
            </a:br>
            <a:endParaRPr lang="ar-SA" cap="none" dirty="0">
              <a:ln/>
              <a:solidFill>
                <a:schemeClr val="accent5">
                  <a:tint val="50000"/>
                  <a:satMod val="180000"/>
                </a:schemeClr>
              </a:solidFill>
              <a:effectLst/>
            </a:endParaRPr>
          </a:p>
        </p:txBody>
      </p:sp>
      <p:sp>
        <p:nvSpPr>
          <p:cNvPr id="4" name="عنصر نائب للمحتوى 3"/>
          <p:cNvSpPr>
            <a:spLocks noGrp="1"/>
          </p:cNvSpPr>
          <p:nvPr>
            <p:ph sz="half" idx="1"/>
          </p:nvPr>
        </p:nvSpPr>
        <p:spPr>
          <a:xfrm>
            <a:off x="395536" y="1484784"/>
            <a:ext cx="8219256" cy="4824536"/>
          </a:xfrm>
          <a:solidFill>
            <a:schemeClr val="tx2">
              <a:lumMod val="40000"/>
              <a:lumOff val="60000"/>
            </a:schemeClr>
          </a:solidFill>
        </p:spPr>
        <p:txBody>
          <a:bodyPr>
            <a:normAutofit fontScale="85000" lnSpcReduction="10000"/>
          </a:bodyPr>
          <a:lstStyle/>
          <a:p>
            <a:r>
              <a:rPr lang="ar-SA" dirty="0"/>
              <a:t>وغطاء الرأس والبيارق . وكانوا يصنعون الفخار </a:t>
            </a:r>
            <a:r>
              <a:rPr lang="ar-SA" dirty="0" err="1"/>
              <a:t>بترصص</a:t>
            </a:r>
            <a:r>
              <a:rPr lang="ar-SA" dirty="0"/>
              <a:t> طبقات من شرائح الطين فوق بعضها لصنع قدور للتخزين والكؤوس وبلاطات الفرن (عرسة) للخبيز وكانت هذه الأواني تشوي في نيران أفران مفتوحة . وكانت حمراء وبيضاء . رسم عليها بدقة تصميمات هندسية.</a:t>
            </a:r>
            <a:endParaRPr lang="en-US" dirty="0"/>
          </a:p>
          <a:p>
            <a:r>
              <a:rPr lang="ar-SA" dirty="0"/>
              <a:t>ولم يكم لدي </a:t>
            </a:r>
            <a:r>
              <a:rPr lang="ar-SA" dirty="0" err="1"/>
              <a:t>الأزنك</a:t>
            </a:r>
            <a:r>
              <a:rPr lang="ar-SA" dirty="0"/>
              <a:t> الحديد والبرونز كما كان في بلدان الشرق الأوسط . وكانت آلات التقطيع من حجر </a:t>
            </a:r>
            <a:r>
              <a:rPr lang="ar-SA" dirty="0" err="1"/>
              <a:t>الأبسيديان</a:t>
            </a:r>
            <a:r>
              <a:rPr lang="ar-SA" dirty="0"/>
              <a:t> وعند مجيء </a:t>
            </a:r>
            <a:r>
              <a:rPr lang="ar-SA" dirty="0" err="1"/>
              <a:t>الأسبان</a:t>
            </a:r>
            <a:r>
              <a:rPr lang="ar-SA" dirty="0"/>
              <a:t> المستعمرين كانوا يستعملون آلات من النحاس . وكان الأزتك </a:t>
            </a:r>
            <a:r>
              <a:rPr lang="ar-SA" dirty="0" err="1"/>
              <a:t>بزبنوم</a:t>
            </a:r>
            <a:r>
              <a:rPr lang="ar-SA" dirty="0"/>
              <a:t> الحلي والمجوهرات بالذهب والفضة والنحاس والزمرد والفيروز والياقوت . وكانت البلط يصنع شفرتها من الحجر أو النحاس وأيديها من الخشب والمثاقيب من العظام أو البوص .</a:t>
            </a:r>
            <a:endParaRPr lang="en-US" dirty="0"/>
          </a:p>
          <a:p>
            <a:r>
              <a:rPr lang="en-US" dirty="0"/>
              <a:t> </a:t>
            </a:r>
          </a:p>
          <a:p>
            <a:endParaRPr lang="ar-SA" dirty="0"/>
          </a:p>
          <a:p>
            <a:endParaRPr lang="ar-SA" dirty="0"/>
          </a:p>
        </p:txBody>
      </p:sp>
    </p:spTree>
    <p:extLst>
      <p:ext uri="{BB962C8B-B14F-4D97-AF65-F5344CB8AC3E}">
        <p14:creationId xmlns:p14="http://schemas.microsoft.com/office/powerpoint/2010/main" val="19072261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وان 5"/>
          <p:cNvSpPr>
            <a:spLocks noGrp="1"/>
          </p:cNvSpPr>
          <p:nvPr>
            <p:ph type="title"/>
          </p:nvPr>
        </p:nvSpPr>
        <p:spPr/>
        <p:txBody>
          <a:bodyPr/>
          <a:lstStyle/>
          <a:p>
            <a:pPr algn="ctr"/>
            <a:r>
              <a:rPr lang="ar-SA" sz="3200" dirty="0" smtClean="0"/>
              <a:t>حضارة الازتك </a:t>
            </a:r>
            <a:endParaRPr lang="ar-SA" dirty="0"/>
          </a:p>
        </p:txBody>
      </p:sp>
      <p:sp>
        <p:nvSpPr>
          <p:cNvPr id="2" name="AutoShape 2" descr="مدونة رومانس مون: حضارة الآزتك"/>
          <p:cNvSpPr>
            <a:spLocks noChangeAspect="1" noChangeArrowheads="1"/>
          </p:cNvSpPr>
          <p:nvPr/>
        </p:nvSpPr>
        <p:spPr bwMode="auto">
          <a:xfrm>
            <a:off x="8923338"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SA"/>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1916832"/>
            <a:ext cx="6478310" cy="37360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3" name="عنصر نائب للنص 2"/>
          <p:cNvSpPr>
            <a:spLocks noGrp="1"/>
          </p:cNvSpPr>
          <p:nvPr>
            <p:ph type="body" idx="2"/>
          </p:nvPr>
        </p:nvSpPr>
        <p:spPr>
          <a:xfrm>
            <a:off x="1259632" y="404664"/>
            <a:ext cx="6984776" cy="864096"/>
          </a:xfrm>
        </p:spPr>
        <p:style>
          <a:lnRef idx="2">
            <a:schemeClr val="accent1"/>
          </a:lnRef>
          <a:fillRef idx="1">
            <a:schemeClr val="lt1"/>
          </a:fillRef>
          <a:effectRef idx="0">
            <a:schemeClr val="accent1"/>
          </a:effectRef>
          <a:fontRef idx="minor">
            <a:schemeClr val="dk1"/>
          </a:fontRef>
        </p:style>
        <p:txBody>
          <a:bodyPr>
            <a:normAutofit/>
          </a:bodyPr>
          <a:lstStyle/>
          <a:p>
            <a:r>
              <a:rPr lang="ar-SA"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mj-cs"/>
              </a:rPr>
              <a:t> </a:t>
            </a:r>
            <a:r>
              <a:rPr lang="ar-SA" sz="2800" dirty="0"/>
              <a:t>الفنون والحرف</a:t>
            </a:r>
            <a:endParaRPr lang="en-US" sz="2800" dirty="0"/>
          </a:p>
          <a:p>
            <a:endParaRPr lang="ar-SA"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mj-cs"/>
            </a:endParaRPr>
          </a:p>
        </p:txBody>
      </p:sp>
      <p:sp>
        <p:nvSpPr>
          <p:cNvPr id="4" name="عنصر نائب للمحتوى 3"/>
          <p:cNvSpPr>
            <a:spLocks noGrp="1"/>
          </p:cNvSpPr>
          <p:nvPr>
            <p:ph sz="half" idx="1"/>
          </p:nvPr>
        </p:nvSpPr>
        <p:spPr>
          <a:xfrm>
            <a:off x="179512" y="1412776"/>
            <a:ext cx="8568952" cy="5040560"/>
          </a:xfrm>
          <a:effectLst>
            <a:outerShdw blurRad="76200" dist="12700" dir="2700000" sy="-23000" kx="-800400" algn="bl" rotWithShape="0">
              <a:prstClr val="black">
                <a:alpha val="20000"/>
              </a:prstClr>
            </a:outerShdw>
          </a:effectLst>
        </p:spPr>
        <p:style>
          <a:lnRef idx="1">
            <a:schemeClr val="dk1"/>
          </a:lnRef>
          <a:fillRef idx="2">
            <a:schemeClr val="dk1"/>
          </a:fillRef>
          <a:effectRef idx="1">
            <a:schemeClr val="dk1"/>
          </a:effectRef>
          <a:fontRef idx="minor">
            <a:schemeClr val="dk1"/>
          </a:fontRef>
        </p:style>
        <p:txBody>
          <a:bodyPr>
            <a:normAutofit fontScale="92500" lnSpcReduction="10000"/>
          </a:bodyPr>
          <a:lstStyle/>
          <a:p>
            <a:r>
              <a:rPr lang="ar-SA" sz="2800" dirty="0" smtClean="0"/>
              <a:t>كانت </a:t>
            </a:r>
            <a:r>
              <a:rPr lang="ar-SA" sz="2800" dirty="0"/>
              <a:t>المنحوتات </a:t>
            </a:r>
            <a:r>
              <a:rPr lang="ar-SA" sz="2800" dirty="0" err="1"/>
              <a:t>الأزتكية</a:t>
            </a:r>
            <a:r>
              <a:rPr lang="ar-SA" sz="2800" dirty="0"/>
              <a:t>، التي كانت تزين المعابد والمباني الأخرى، من أكثر المنحوتات إتقانًا في </a:t>
            </a:r>
            <a:r>
              <a:rPr lang="ar-SA" sz="2800" dirty="0" err="1"/>
              <a:t>الأمريكتين</a:t>
            </a:r>
            <a:r>
              <a:rPr lang="ar-SA" sz="2800" dirty="0"/>
              <a:t>. وأشهر أثر </a:t>
            </a:r>
            <a:r>
              <a:rPr lang="ar-SA" sz="2800" dirty="0" err="1"/>
              <a:t>أزتكي</a:t>
            </a:r>
            <a:r>
              <a:rPr lang="ar-SA" sz="2800" dirty="0"/>
              <a:t> منحوت، </a:t>
            </a:r>
            <a:r>
              <a:rPr lang="ar-SA" sz="2800" dirty="0" smtClean="0"/>
              <a:t>لا يزال موجودًا </a:t>
            </a:r>
            <a:r>
              <a:rPr lang="ar-SA" sz="2800" dirty="0"/>
              <a:t>حتى الآن هو حجر التقويم الدائري الضخم الذي يمثل مفهوم الكون عندهم. وقطر هذا الحجر نحو 1،5 م، وفي وسطه وجه </a:t>
            </a:r>
            <a:r>
              <a:rPr lang="ar-SA" sz="2800" dirty="0" err="1"/>
              <a:t>توناتيوه</a:t>
            </a:r>
            <a:r>
              <a:rPr lang="ar-SA" sz="2800" dirty="0"/>
              <a:t> إله الشمس عندهم وهناك نقوش أخرى على الحجر، تمثل أيام الشهر عند كهنة الأزتك كانوا يضعون قلوب القرابين البشرية على هذا الحجر.</a:t>
            </a:r>
            <a:endParaRPr lang="en-US" sz="2800" dirty="0"/>
          </a:p>
          <a:p>
            <a:r>
              <a:rPr lang="ar-SA" sz="2800" dirty="0"/>
              <a:t>أنتج الأزتك أشكالاً متعددة من الأدب المروي، يشمل الشعر وروايات متوارثة من تاريخهم.</a:t>
            </a:r>
            <a:endParaRPr lang="en-US" sz="2800" dirty="0"/>
          </a:p>
          <a:p>
            <a:r>
              <a:rPr lang="ar-SA" sz="2800" dirty="0"/>
              <a:t>وكان للموسيقى دور رئيسي في طقوسهم الدينية، والآلات الموسيقية الرئيسية عندهم هي الطبل والمزمار والخشخاشة.</a:t>
            </a:r>
            <a:endParaRPr lang="en-US" sz="2800" dirty="0"/>
          </a:p>
          <a:p>
            <a:r>
              <a:rPr lang="ar-SA" sz="2800" dirty="0"/>
              <a:t>واستخدم حرفيو الأزتك الريش لصناعة العباءات الجميلة وأغطية الرأس وثياب أخرى. كما عرفوا حرفًا مهمة أخرى اشتملت على صناعة المعادن والخزف والحياكة والنقش على الخشب.</a:t>
            </a:r>
            <a:endParaRPr lang="en-US" sz="2800" dirty="0"/>
          </a:p>
          <a:p>
            <a:pPr algn="just"/>
            <a:endParaRPr lang="ar-SA" sz="2800" dirty="0">
              <a:cs typeface="+mj-cs"/>
            </a:endParaRPr>
          </a:p>
        </p:txBody>
      </p:sp>
    </p:spTree>
    <p:extLst>
      <p:ext uri="{BB962C8B-B14F-4D97-AF65-F5344CB8AC3E}">
        <p14:creationId xmlns:p14="http://schemas.microsoft.com/office/powerpoint/2010/main" val="2946713567"/>
      </p:ext>
    </p:extLst>
  </p:cSld>
  <p:clrMapOvr>
    <a:masterClrMapping/>
  </p:clrMapOvr>
  <mc:AlternateContent xmlns:mc="http://schemas.openxmlformats.org/markup-compatibility/2006" xmlns:p14="http://schemas.microsoft.com/office/powerpoint/2010/main">
    <mc:Choice Requires="p14">
      <p:transition spd="slow" p14:dur="1600">
        <p14:prism dir="r" isContent="1" isInverted="1"/>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7931224" cy="835958"/>
          </a:xfrm>
          <a:effectLst>
            <a:glow rad="228600">
              <a:schemeClr val="accent1">
                <a:satMod val="175000"/>
                <a:alpha val="40000"/>
              </a:schemeClr>
            </a:glow>
          </a:effectLst>
        </p:spPr>
        <p:txBody>
          <a:bodyPr>
            <a:normAutofit/>
          </a:bodyPr>
          <a:lstStyle/>
          <a:p>
            <a:pPr algn="ctr"/>
            <a:r>
              <a:rPr lang="ar-SA" sz="2800" dirty="0"/>
              <a:t> اللغة</a:t>
            </a:r>
            <a:r>
              <a:rPr lang="en-US" sz="2800" dirty="0"/>
              <a:t/>
            </a:r>
            <a:br>
              <a:rPr lang="en-US" sz="2800" dirty="0"/>
            </a:br>
            <a:endParaRPr lang="ar-SA" sz="2800" dirty="0"/>
          </a:p>
        </p:txBody>
      </p:sp>
      <p:sp>
        <p:nvSpPr>
          <p:cNvPr id="4" name="عنصر نائب للمحتوى 3"/>
          <p:cNvSpPr>
            <a:spLocks noGrp="1"/>
          </p:cNvSpPr>
          <p:nvPr>
            <p:ph sz="half" idx="1"/>
          </p:nvPr>
        </p:nvSpPr>
        <p:spPr>
          <a:xfrm>
            <a:off x="323528" y="1340768"/>
            <a:ext cx="8424936" cy="4824536"/>
          </a:xfrm>
        </p:spPr>
        <p:style>
          <a:lnRef idx="1">
            <a:schemeClr val="accent1"/>
          </a:lnRef>
          <a:fillRef idx="3">
            <a:schemeClr val="accent1"/>
          </a:fillRef>
          <a:effectRef idx="2">
            <a:schemeClr val="accent1"/>
          </a:effectRef>
          <a:fontRef idx="minor">
            <a:schemeClr val="lt1"/>
          </a:fontRef>
        </p:style>
        <p:txBody>
          <a:bodyPr>
            <a:normAutofit fontScale="92500" lnSpcReduction="20000"/>
          </a:bodyPr>
          <a:lstStyle/>
          <a:p>
            <a:r>
              <a:rPr lang="ar-SA" dirty="0" smtClean="0"/>
              <a:t>تكلم </a:t>
            </a:r>
            <a:r>
              <a:rPr lang="ar-SA" dirty="0"/>
              <a:t>الأزتك لغة تُسمى </a:t>
            </a:r>
            <a:r>
              <a:rPr lang="ar-SA" dirty="0" err="1"/>
              <a:t>ناهواتل</a:t>
            </a:r>
            <a:r>
              <a:rPr lang="ar-SA" dirty="0"/>
              <a:t>، تنتمي إلى مجموعة كبرى من اللغات الهندية تعرف بعائلة أزتك </a:t>
            </a:r>
            <a:r>
              <a:rPr lang="ar-SA" dirty="0" err="1"/>
              <a:t>تانوان</a:t>
            </a:r>
            <a:r>
              <a:rPr lang="ar-SA" dirty="0"/>
              <a:t> أو </a:t>
            </a:r>
            <a:r>
              <a:rPr lang="ar-SA" dirty="0" err="1"/>
              <a:t>يوتو</a:t>
            </a:r>
            <a:r>
              <a:rPr lang="ar-SA" dirty="0"/>
              <a:t> </a:t>
            </a:r>
            <a:r>
              <a:rPr lang="ar-SA" dirty="0" err="1"/>
              <a:t>أزتكان</a:t>
            </a:r>
            <a:r>
              <a:rPr lang="ar-SA" dirty="0"/>
              <a:t> اللغوية كما تضم هذه العائلة اللغات التي تتحدث بها قبائل </a:t>
            </a:r>
            <a:r>
              <a:rPr lang="ar-SA" dirty="0" err="1"/>
              <a:t>كامنشي</a:t>
            </a:r>
            <a:r>
              <a:rPr lang="ar-SA" dirty="0"/>
              <a:t> </a:t>
            </a:r>
            <a:r>
              <a:rPr lang="ar-SA" dirty="0" err="1"/>
              <a:t>وبيما</a:t>
            </a:r>
            <a:r>
              <a:rPr lang="ar-SA" dirty="0"/>
              <a:t> وشوشوني، وقبائل أخرى في أمريكا الشمالية الغربية.</a:t>
            </a:r>
            <a:endParaRPr lang="en-US" dirty="0"/>
          </a:p>
          <a:p>
            <a:r>
              <a:rPr lang="ar-SA" dirty="0"/>
              <a:t>واستخدم الأزتك شكلاً من الكتابة يوصف بالكتابة التصويرية. وتتألف من صور صغيرة.</a:t>
            </a:r>
            <a:endParaRPr lang="en-US" dirty="0"/>
          </a:p>
          <a:p>
            <a:r>
              <a:rPr lang="ar-SA" dirty="0"/>
              <a:t>ومنها ما يرمز إلى معاني الأشياء المصورة ومنها ما يعطي أصواتًا لمقاطع لفظية.</a:t>
            </a:r>
            <a:endParaRPr lang="en-US" dirty="0"/>
          </a:p>
          <a:p>
            <a:r>
              <a:rPr lang="ar-SA" dirty="0"/>
              <a:t>ولم يكن تطور نظام الكتابة التصويرية كافيًا ليقدم </a:t>
            </a:r>
            <a:r>
              <a:rPr lang="ar-SA" dirty="0" smtClean="0"/>
              <a:t>تعبيراً كاملاً </a:t>
            </a:r>
            <a:r>
              <a:rPr lang="ar-SA" dirty="0"/>
              <a:t>عن الأفكار. وقد استخدم الأزتك هذا النظام، بصورة رئيسية، من أجل السجلات التجارية والإحصائيات والكتابات التاريخية والدينية وقوائم الضرائب.</a:t>
            </a:r>
            <a:endParaRPr lang="en-US" dirty="0"/>
          </a:p>
          <a:p>
            <a:endParaRPr lang="en-US" dirty="0"/>
          </a:p>
        </p:txBody>
      </p:sp>
    </p:spTree>
    <p:extLst>
      <p:ext uri="{BB962C8B-B14F-4D97-AF65-F5344CB8AC3E}">
        <p14:creationId xmlns:p14="http://schemas.microsoft.com/office/powerpoint/2010/main" val="11762636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259632" y="116632"/>
            <a:ext cx="5832648" cy="936104"/>
          </a:xfrm>
          <a:effectLst>
            <a:glow rad="63500">
              <a:schemeClr val="accent4">
                <a:satMod val="175000"/>
                <a:alpha val="40000"/>
              </a:schemeClr>
            </a:glow>
            <a:outerShdw blurRad="63500" dist="25400" dir="5400000" rotWithShape="0">
              <a:srgbClr val="000000">
                <a:alpha val="43137"/>
              </a:srgbClr>
            </a:outerShdw>
            <a:softEdge rad="317500"/>
          </a:effectLst>
        </p:spPr>
        <p:style>
          <a:lnRef idx="1">
            <a:schemeClr val="accent2"/>
          </a:lnRef>
          <a:fillRef idx="2">
            <a:schemeClr val="accent2"/>
          </a:fillRef>
          <a:effectRef idx="1">
            <a:schemeClr val="accent2"/>
          </a:effectRef>
          <a:fontRef idx="minor">
            <a:schemeClr val="dk1"/>
          </a:fontRef>
        </p:style>
        <p:txBody>
          <a:bodyPr>
            <a:normAutofit/>
          </a:bodyPr>
          <a:lstStyle/>
          <a:p>
            <a:pPr algn="ctr"/>
            <a:r>
              <a:rPr lang="ar-SA" sz="2800" dirty="0"/>
              <a:t>الحرب</a:t>
            </a:r>
            <a:endParaRPr lang="en-US" sz="2800" dirty="0"/>
          </a:p>
        </p:txBody>
      </p:sp>
      <p:sp>
        <p:nvSpPr>
          <p:cNvPr id="4" name="عنصر نائب للمحتوى 3"/>
          <p:cNvSpPr>
            <a:spLocks noGrp="1"/>
          </p:cNvSpPr>
          <p:nvPr>
            <p:ph sz="half" idx="1"/>
          </p:nvPr>
        </p:nvSpPr>
        <p:spPr>
          <a:xfrm>
            <a:off x="251520" y="1340768"/>
            <a:ext cx="8424936" cy="5184576"/>
          </a:xfrm>
          <a:effectLst>
            <a:outerShdw blurRad="76200" dir="13500000" sy="23000" kx="1200000" algn="br" rotWithShape="0">
              <a:prstClr val="black">
                <a:alpha val="20000"/>
              </a:prstClr>
            </a:outerShdw>
          </a:effectLst>
        </p:spPr>
        <p:style>
          <a:lnRef idx="1">
            <a:schemeClr val="accent6"/>
          </a:lnRef>
          <a:fillRef idx="2">
            <a:schemeClr val="accent6"/>
          </a:fillRef>
          <a:effectRef idx="1">
            <a:schemeClr val="accent6"/>
          </a:effectRef>
          <a:fontRef idx="minor">
            <a:schemeClr val="dk1"/>
          </a:fontRef>
        </p:style>
        <p:txBody>
          <a:bodyPr>
            <a:normAutofit fontScale="85000" lnSpcReduction="10000"/>
          </a:bodyPr>
          <a:lstStyle/>
          <a:p>
            <a:r>
              <a:rPr lang="ar-SA" dirty="0" smtClean="0"/>
              <a:t>عد </a:t>
            </a:r>
            <a:r>
              <a:rPr lang="ar-SA" dirty="0"/>
              <a:t>الأزتك الحرب واجبًا دينيًا. فلم يقاتلوا من أجل توسيع </a:t>
            </a:r>
            <a:r>
              <a:rPr lang="ar-SA" dirty="0" smtClean="0"/>
              <a:t>إمبراطورتيهم </a:t>
            </a:r>
            <a:r>
              <a:rPr lang="ar-SA" dirty="0"/>
              <a:t>فحسب، وانما للحصول على الأسرى لتقديمهم ق ا ربين لآلهتهم. كان الهدف الأعلى للشاب هو أن </a:t>
            </a:r>
            <a:r>
              <a:rPr lang="ar-SA" dirty="0" smtClean="0"/>
              <a:t>يكون محاربًا </a:t>
            </a:r>
            <a:r>
              <a:rPr lang="ar-SA" dirty="0"/>
              <a:t>ناجحًا. وكان الرجال، الذين يحصلون على عدد كبير من الأسرى في المعركة، يكافأ الواحد منهم بإعطائه أرضًا، ويتبوأ منزلة اجتماعية رفيعة ومناصب حكومية مهمة.</a:t>
            </a:r>
            <a:endParaRPr lang="en-US" dirty="0"/>
          </a:p>
          <a:p>
            <a:r>
              <a:rPr lang="ar-SA" dirty="0"/>
              <a:t>كانت أساليب الأزتك في القتال ترمي إلى الأسر أكثر من القتل. وكان السلاح الرئيسي عندهم هراوة خشبية ذات حواف حادة من حجر السيح (</a:t>
            </a:r>
            <a:r>
              <a:rPr lang="ar-SA" dirty="0" err="1"/>
              <a:t>الأبسيديان</a:t>
            </a:r>
            <a:r>
              <a:rPr lang="ar-SA" dirty="0"/>
              <a:t>)، وهو حجر الزجاج البركاني. وكان هذا السلاح، الذي أطلق عليه اسم </a:t>
            </a:r>
            <a:r>
              <a:rPr lang="ar-SA" dirty="0" err="1"/>
              <a:t>ماكواهويتل</a:t>
            </a:r>
            <a:r>
              <a:rPr lang="ar-SA" dirty="0"/>
              <a:t> فعالاً في إضعاف مقاومة الخصم دون قتله. واستخدم الأزتك الأقواس والسهام </a:t>
            </a:r>
            <a:r>
              <a:rPr lang="ar-SA" dirty="0" smtClean="0"/>
              <a:t>والحراب . </a:t>
            </a:r>
            <a:r>
              <a:rPr lang="ar-SA" dirty="0"/>
              <a:t>وكانت هناك أداة لرمي الحراب عرفت باسم </a:t>
            </a:r>
            <a:r>
              <a:rPr lang="ar-SA" dirty="0" err="1"/>
              <a:t>أتلاتل</a:t>
            </a:r>
            <a:r>
              <a:rPr lang="ar-SA" dirty="0"/>
              <a:t>، أسهمت في توسيع مدى الرمية وزيادة قوتها. وكان المحاربون يحمون أنفسهم بالتروس ولبس دروع محشوة بالقطن.</a:t>
            </a:r>
            <a:endParaRPr lang="en-US" dirty="0"/>
          </a:p>
          <a:p>
            <a:endParaRPr lang="ar-SA"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413652605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88640"/>
            <a:ext cx="7787208" cy="907966"/>
          </a:xfrm>
          <a:effectLst>
            <a:glow rad="139700">
              <a:schemeClr val="accent6">
                <a:satMod val="175000"/>
                <a:alpha val="40000"/>
              </a:schemeClr>
            </a:glow>
            <a:outerShdw blurRad="63500" dist="25400" dir="5400000" rotWithShape="0">
              <a:srgbClr val="000000">
                <a:alpha val="43137"/>
              </a:srgbClr>
            </a:outerShdw>
          </a:effectLst>
        </p:spPr>
        <p:style>
          <a:lnRef idx="1">
            <a:schemeClr val="accent3"/>
          </a:lnRef>
          <a:fillRef idx="2">
            <a:schemeClr val="accent3"/>
          </a:fillRef>
          <a:effectRef idx="1">
            <a:schemeClr val="accent3"/>
          </a:effectRef>
          <a:fontRef idx="minor">
            <a:schemeClr val="dk1"/>
          </a:fontRef>
        </p:style>
        <p:txBody>
          <a:bodyPr>
            <a:normAutofit/>
          </a:bodyPr>
          <a:lstStyle/>
          <a:p>
            <a:pPr algn="ctr"/>
            <a:r>
              <a:rPr lang="ar-SA" sz="2800" dirty="0"/>
              <a:t>الاقتصاد</a:t>
            </a:r>
            <a:r>
              <a:rPr lang="en-US" sz="2800" dirty="0"/>
              <a:t/>
            </a:r>
            <a:br>
              <a:rPr lang="en-US" sz="2800" dirty="0"/>
            </a:br>
            <a:endParaRPr lang="ar-SA" sz="2800" dirty="0"/>
          </a:p>
        </p:txBody>
      </p:sp>
      <p:sp>
        <p:nvSpPr>
          <p:cNvPr id="4" name="عنصر نائب للمحتوى 3"/>
          <p:cNvSpPr>
            <a:spLocks noGrp="1"/>
          </p:cNvSpPr>
          <p:nvPr>
            <p:ph sz="half" idx="1"/>
          </p:nvPr>
        </p:nvSpPr>
        <p:spPr>
          <a:xfrm>
            <a:off x="457200" y="1268760"/>
            <a:ext cx="8153400" cy="5184576"/>
          </a:xfrm>
          <a:effectLst>
            <a:outerShdw blurRad="76200" dir="13500000" sy="23000" kx="1200000" algn="br" rotWithShape="0">
              <a:prstClr val="black">
                <a:alpha val="20000"/>
              </a:prstClr>
            </a:outerShdw>
          </a:effectLst>
        </p:spPr>
        <p:style>
          <a:lnRef idx="1">
            <a:schemeClr val="accent5"/>
          </a:lnRef>
          <a:fillRef idx="2">
            <a:schemeClr val="accent5"/>
          </a:fillRef>
          <a:effectRef idx="1">
            <a:schemeClr val="accent5"/>
          </a:effectRef>
          <a:fontRef idx="minor">
            <a:schemeClr val="dk1"/>
          </a:fontRef>
        </p:style>
        <p:txBody>
          <a:bodyPr>
            <a:normAutofit fontScale="92500" lnSpcReduction="10000"/>
          </a:bodyPr>
          <a:lstStyle/>
          <a:p>
            <a:r>
              <a:rPr lang="ar-SA" sz="2800" dirty="0" smtClean="0"/>
              <a:t>قام </a:t>
            </a:r>
            <a:r>
              <a:rPr lang="ar-SA" sz="2800" dirty="0"/>
              <a:t>اقتصاد الأزتيك على الزراعة والتجارة والصناعة. وقد دفع ضيق الأراضي شعب الأزتيك إلى تطبيق تقنية الحدائق العائمة التي استصلحوا بها أراضيهم، وهي تقوم على أساس تجميع الطين في الأماكن الضحلة من البحيرة وتقويته لتكوين </a:t>
            </a:r>
            <a:r>
              <a:rPr lang="ar-SA" sz="2800" dirty="0" err="1" smtClean="0"/>
              <a:t>جزيرات</a:t>
            </a:r>
            <a:r>
              <a:rPr lang="ar-SA" sz="2800" dirty="0" smtClean="0"/>
              <a:t> صغيرة </a:t>
            </a:r>
            <a:r>
              <a:rPr lang="ar-SA" sz="2800" dirty="0"/>
              <a:t>تزرع زراعة مكثفة، وقد استطاع الأزتيك بهذا الأسلوب الحصول على حاجاتهم من الخضار والثمار. وكانت الأرض مملوكة للأشراف ويستأجرها العامة أو يعمل بها الأقنان والأرقاء، وكانت بعض المواد الغذائية تستقدم من مصادر خارجية إلى جانب صيد السمك. أما الصناعة فكانت تقوم على المهارة اليدوية، وكان شعب الأزتيك كغيره من شعوب وسط المكسيك في مرحلة الانتقال من العصر الحجري الحديث إلى عصر استخدام المعادن، فكانت أدواتهم من الحجر المصقول مع بعض الأدوات المعدنية (نحاس، برونز، ذهب) وقد تميز صناع الأزتيك بالذوق الفني والمهارة، وتنوع منتجاتهم كالخزف والنسيج </a:t>
            </a:r>
            <a:r>
              <a:rPr lang="ar-SA" sz="2800"/>
              <a:t>والحلي </a:t>
            </a:r>
            <a:r>
              <a:rPr lang="ar-SA" sz="2800" smtClean="0"/>
              <a:t>والزرابي والأقنعة </a:t>
            </a:r>
            <a:r>
              <a:rPr lang="ar-SA" sz="2800" dirty="0"/>
              <a:t>وورق الليف وأدوات الصناعة. وأما التجارة فقد سبق الحديث عنها.</a:t>
            </a:r>
            <a:endParaRPr lang="en-US" sz="2800" dirty="0"/>
          </a:p>
          <a:p>
            <a:endParaRPr lang="ar-SA" sz="2800" dirty="0"/>
          </a:p>
        </p:txBody>
      </p:sp>
    </p:spTree>
    <p:extLst>
      <p:ext uri="{BB962C8B-B14F-4D97-AF65-F5344CB8AC3E}">
        <p14:creationId xmlns:p14="http://schemas.microsoft.com/office/powerpoint/2010/main" val="13406539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835958"/>
          </a:xfrm>
        </p:spPr>
        <p:txBody>
          <a:bodyPr>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r>
              <a:rPr lang="ar-SA" sz="3600" cap="none" dirty="0">
                <a:ln>
                  <a:prstDash val="solid"/>
                </a:ln>
                <a:solidFill>
                  <a:schemeClr val="accent2">
                    <a:lumMod val="75000"/>
                  </a:schemeClr>
                </a:solidFill>
                <a:effectLst>
                  <a:outerShdw blurRad="88000" dist="50800" dir="5040000" algn="tl">
                    <a:schemeClr val="accent4">
                      <a:tint val="80000"/>
                      <a:satMod val="250000"/>
                      <a:alpha val="45000"/>
                    </a:schemeClr>
                  </a:outerShdw>
                </a:effectLst>
              </a:rPr>
              <a:t>الزراعة</a:t>
            </a:r>
            <a:r>
              <a:rPr lang="en-US" cap="none"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
            </a:r>
            <a:br>
              <a:rPr lang="en-US" cap="none"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br>
            <a:endParaRPr lang="ar-SA" cap="none"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4" name="عنصر نائب للمحتوى 3"/>
          <p:cNvSpPr>
            <a:spLocks noGrp="1"/>
          </p:cNvSpPr>
          <p:nvPr>
            <p:ph sz="half" idx="1"/>
          </p:nvPr>
        </p:nvSpPr>
        <p:spPr>
          <a:xfrm>
            <a:off x="457200" y="1052736"/>
            <a:ext cx="8153400" cy="4896544"/>
          </a:xfrm>
          <a:solidFill>
            <a:schemeClr val="accent4">
              <a:lumMod val="40000"/>
              <a:lumOff val="60000"/>
            </a:schemeClr>
          </a:solidFill>
        </p:spPr>
        <p:txBody>
          <a:bodyPr>
            <a:normAutofit fontScale="92500" lnSpcReduction="10000"/>
          </a:bodyPr>
          <a:lstStyle/>
          <a:p>
            <a:pPr algn="just"/>
            <a:r>
              <a:rPr lang="ar-SA" dirty="0" smtClean="0"/>
              <a:t>كانت </a:t>
            </a:r>
            <a:r>
              <a:rPr lang="ar-SA" dirty="0"/>
              <a:t>الزراعة أساس الاقتصاد عند الأزتك. وأكثر المحاصيل أهمية الذرة الشامية. وكانوا يزرعون أيضًا الأفوكادو والفاصوليا والدباء والبطاطا الحلوة والطماطم وعددًا كبيرا من المحاصيل الأخرى. وقد وفرت الأراضي المنخفضة المنتجات الاستوائية مثل: القطن والباباي والمطاط وحبوب الكاكاو التي تصنع منها </a:t>
            </a:r>
            <a:r>
              <a:rPr lang="ar-SA" dirty="0" err="1"/>
              <a:t>الشوكولاته</a:t>
            </a:r>
            <a:r>
              <a:rPr lang="ar-SA" dirty="0"/>
              <a:t>.</a:t>
            </a:r>
            <a:endParaRPr lang="en-US" dirty="0"/>
          </a:p>
          <a:p>
            <a:pPr algn="just"/>
            <a:r>
              <a:rPr lang="ar-SA" dirty="0"/>
              <a:t>كانت الآلة الزراعية الأساسية هي عصا مدببة تستعمل للحفر. لجأ المزارعون في الأراضي المنخفضة، المغطاة بغابة كثيفة، إلى عمليتي القطع والحرق، حيث كانوا يقطعون جزءًا من الغابة ويحرقونه، ثم يزرعون المحاصيل في الأراضي التي تم تنظيفها. كان الرماد يزيد من خصوبة التربة. </a:t>
            </a:r>
            <a:endParaRPr lang="ar-SA" dirty="0" smtClean="0"/>
          </a:p>
          <a:p>
            <a:pPr algn="just"/>
            <a:endParaRPr lang="ar-SA" dirty="0"/>
          </a:p>
        </p:txBody>
      </p:sp>
    </p:spTree>
    <p:extLst>
      <p:ext uri="{BB962C8B-B14F-4D97-AF65-F5344CB8AC3E}">
        <p14:creationId xmlns:p14="http://schemas.microsoft.com/office/powerpoint/2010/main" val="2450845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 الزراعة </a:t>
            </a:r>
            <a:endParaRPr lang="ar-SA" dirty="0"/>
          </a:p>
        </p:txBody>
      </p:sp>
      <p:sp>
        <p:nvSpPr>
          <p:cNvPr id="4" name="عنصر نائب للمحتوى 3"/>
          <p:cNvSpPr>
            <a:spLocks noGrp="1"/>
          </p:cNvSpPr>
          <p:nvPr>
            <p:ph sz="half" idx="1"/>
          </p:nvPr>
        </p:nvSpPr>
        <p:spPr>
          <a:xfrm>
            <a:off x="611560" y="1700808"/>
            <a:ext cx="8153400" cy="4353347"/>
          </a:xfrm>
          <a:solidFill>
            <a:schemeClr val="accent5">
              <a:lumMod val="40000"/>
              <a:lumOff val="60000"/>
            </a:schemeClr>
          </a:solidFill>
          <a:scene3d>
            <a:camera prst="orthographicFront"/>
            <a:lightRig rig="threePt" dir="t"/>
          </a:scene3d>
          <a:sp3d>
            <a:bevelT w="114300" prst="hardEdge"/>
          </a:sp3d>
        </p:spPr>
        <p:txBody>
          <a:bodyPr>
            <a:normAutofit fontScale="85000" lnSpcReduction="10000"/>
          </a:bodyPr>
          <a:lstStyle/>
          <a:p>
            <a:r>
              <a:rPr lang="ar-SA" dirty="0"/>
              <a:t>وشق الأزتك في </a:t>
            </a:r>
            <a:r>
              <a:rPr lang="ar-SA" dirty="0" err="1"/>
              <a:t>الأ</a:t>
            </a:r>
            <a:r>
              <a:rPr lang="ar-SA" dirty="0"/>
              <a:t> راضي المرتفعة المصاطب في جوانب التلال كي يزيدوا من مساحة الأرض الزراعية. كما أنهم حفروا شبكات الري لسقي محاصيلهم. وبالإضافة إلى ذلك حول المزارعون بقعًا من البحيرات الضحلة إلى أراضٍ زراعية بجرف الطين من قاع هذه البحيرات وتشكيله على هيئة جُزر، كانت تعرف باسم </a:t>
            </a:r>
            <a:r>
              <a:rPr lang="ar-SA" dirty="0" err="1"/>
              <a:t>تشينامباس</a:t>
            </a:r>
            <a:r>
              <a:rPr lang="ar-SA" dirty="0"/>
              <a:t>. وكان المزارعون يضيفون، بصورة منتظمة، طينًا جديدًا في غاية الخصوبة. وأدى ذلك إلى الإنتاج الوفير من المحاصيل الز ا رعية لجزر </a:t>
            </a:r>
            <a:r>
              <a:rPr lang="ar-SA" dirty="0" err="1"/>
              <a:t>التشينامباس</a:t>
            </a:r>
            <a:r>
              <a:rPr lang="ar-SA" dirty="0"/>
              <a:t>. </a:t>
            </a:r>
            <a:r>
              <a:rPr lang="ar-SA" dirty="0" err="1"/>
              <a:t>ولاي</a:t>
            </a:r>
            <a:r>
              <a:rPr lang="ar-SA" dirty="0"/>
              <a:t> ا زل في بحيرة </a:t>
            </a:r>
            <a:r>
              <a:rPr lang="ar-SA" dirty="0" err="1"/>
              <a:t>زوخيملكو</a:t>
            </a:r>
            <a:r>
              <a:rPr lang="ar-SA" dirty="0"/>
              <a:t> في مدينة مكسيكو سيتي، عددٌ كبيرٌ من </a:t>
            </a:r>
            <a:r>
              <a:rPr lang="ar-SA" dirty="0" err="1"/>
              <a:t>التشينامباس</a:t>
            </a:r>
            <a:r>
              <a:rPr lang="ar-SA" dirty="0"/>
              <a:t>. وعلى الرغم من أن هذه الجزر غير عائمة، أي غير محاطة بالمياه، إلا أنهم غالبًا ما كانوا يطلقون عليها اسم الحدائق العائمة.</a:t>
            </a:r>
            <a:endParaRPr lang="en-US" dirty="0"/>
          </a:p>
          <a:p>
            <a:endParaRPr lang="ar-SA" dirty="0"/>
          </a:p>
        </p:txBody>
      </p:sp>
    </p:spTree>
    <p:extLst>
      <p:ext uri="{BB962C8B-B14F-4D97-AF65-F5344CB8AC3E}">
        <p14:creationId xmlns:p14="http://schemas.microsoft.com/office/powerpoint/2010/main" val="20122713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691942"/>
          </a:xfrm>
        </p:spPr>
        <p:txBody>
          <a:bodyPr/>
          <a:lstStyle/>
          <a:p>
            <a:r>
              <a:rPr lang="ar-SA" sz="2400" dirty="0"/>
              <a:t>التجارة والنقل</a:t>
            </a:r>
            <a:endParaRPr lang="en-US" sz="2400" dirty="0"/>
          </a:p>
        </p:txBody>
      </p:sp>
      <p:sp>
        <p:nvSpPr>
          <p:cNvPr id="4" name="عنصر نائب للمحتوى 3"/>
          <p:cNvSpPr>
            <a:spLocks noGrp="1"/>
          </p:cNvSpPr>
          <p:nvPr>
            <p:ph sz="half" idx="1"/>
          </p:nvPr>
        </p:nvSpPr>
        <p:spPr>
          <a:xfrm>
            <a:off x="251520" y="1052736"/>
            <a:ext cx="8424936" cy="5112568"/>
          </a:xfrm>
          <a:solidFill>
            <a:schemeClr val="accent6">
              <a:lumMod val="40000"/>
              <a:lumOff val="60000"/>
            </a:schemeClr>
          </a:solidFill>
          <a:scene3d>
            <a:camera prst="perspectiveAbove"/>
            <a:lightRig rig="threePt" dir="t"/>
          </a:scene3d>
        </p:spPr>
        <p:txBody>
          <a:bodyPr>
            <a:normAutofit fontScale="70000" lnSpcReduction="20000"/>
          </a:bodyPr>
          <a:lstStyle/>
          <a:p>
            <a:r>
              <a:rPr lang="ar-SA" sz="3800" dirty="0" smtClean="0"/>
              <a:t>كانت </a:t>
            </a:r>
            <a:r>
              <a:rPr lang="ar-SA" sz="3800" dirty="0"/>
              <a:t>ساحة السوق مرك اً ز رئيسيًا في حياة الأزتك. فكان سوق </a:t>
            </a:r>
            <a:r>
              <a:rPr lang="ar-SA" sz="3800" dirty="0" err="1"/>
              <a:t>تلاتيلولكو</a:t>
            </a:r>
            <a:r>
              <a:rPr lang="ar-SA" sz="3800" dirty="0"/>
              <a:t> أكبر سوق في الأميركتين. وقد عُرضت في هذا السوق كل أنواع السلع المتوافرة في عالم الأزتك. وكتب المكتشف </a:t>
            </a:r>
            <a:r>
              <a:rPr lang="ar-SA" sz="3800" dirty="0" err="1"/>
              <a:t>الأسباني</a:t>
            </a:r>
            <a:r>
              <a:rPr lang="ar-SA" sz="3800" dirty="0"/>
              <a:t> </a:t>
            </a:r>
            <a:r>
              <a:rPr lang="ar-SA" sz="3800" dirty="0" err="1"/>
              <a:t>هرناندو</a:t>
            </a:r>
            <a:r>
              <a:rPr lang="ar-SA" sz="3800" dirty="0"/>
              <a:t> </a:t>
            </a:r>
            <a:r>
              <a:rPr lang="ar-SA" sz="3800" dirty="0" err="1"/>
              <a:t>كورتيز</a:t>
            </a:r>
            <a:r>
              <a:rPr lang="ar-SA" sz="3800" dirty="0"/>
              <a:t> بأن أكثر من 65 ألف نسمة يزورون هذا السوق يوميًا.</a:t>
            </a:r>
            <a:endParaRPr lang="en-US" sz="3800" dirty="0"/>
          </a:p>
          <a:p>
            <a:r>
              <a:rPr lang="ar-SA" sz="3800" dirty="0"/>
              <a:t>وكان هناك عددٌ كبيرٌ من الأسواق الصغيرة في أرجاء </a:t>
            </a:r>
            <a:r>
              <a:rPr lang="ar-SA" sz="3800" dirty="0" smtClean="0"/>
              <a:t>الإمبراطورية. </a:t>
            </a:r>
            <a:r>
              <a:rPr lang="ar-SA" sz="3800" dirty="0"/>
              <a:t>وكان موظفو الحكومة يشرفون على التجارة.</a:t>
            </a:r>
            <a:endParaRPr lang="en-US" sz="3800" dirty="0"/>
          </a:p>
          <a:p>
            <a:r>
              <a:rPr lang="ar-SA" sz="3800" dirty="0"/>
              <a:t>كان التجار يعرفون باسم </a:t>
            </a:r>
            <a:r>
              <a:rPr lang="ar-SA" sz="3800" dirty="0" err="1"/>
              <a:t>بوشتيكا</a:t>
            </a:r>
            <a:r>
              <a:rPr lang="ar-SA" sz="3800" dirty="0"/>
              <a:t>، ويجوبون كل أرجاء الإمبراطورية في حملات تجارية.</a:t>
            </a:r>
            <a:endParaRPr lang="en-US" sz="3800" dirty="0"/>
          </a:p>
          <a:p>
            <a:r>
              <a:rPr lang="ar-SA" sz="3800" dirty="0"/>
              <a:t>استخدم التجار عددًا كبيرا من الحمالين يسيرون في قوافل طويلة وهم يحملون على ظهورهم حمولات ثقيلة. وتَاجَرَ سكان الأراضي المنخفضة بمنتجاتهم من الكاكاو والقطن والمطاط وجلود نمور اليغور وريش الطيور المدارية. وتسلموا مقابلها سلعًا من الأراضي المرتفعة، منها السبج (الزجاج البركاني) الذي كان يستخدم في صناعة السكاكين، ومجموعة منوعة من المنتجات المصنعة</a:t>
            </a:r>
            <a:r>
              <a:rPr lang="ar-SA" dirty="0"/>
              <a:t>.</a:t>
            </a:r>
            <a:endParaRPr lang="en-US" dirty="0"/>
          </a:p>
          <a:p>
            <a:endParaRPr lang="ar-SA" dirty="0"/>
          </a:p>
        </p:txBody>
      </p:sp>
    </p:spTree>
    <p:extLst>
      <p:ext uri="{BB962C8B-B14F-4D97-AF65-F5344CB8AC3E}">
        <p14:creationId xmlns:p14="http://schemas.microsoft.com/office/powerpoint/2010/main" val="124415627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1795</TotalTime>
  <Words>1203</Words>
  <Application>Microsoft Office PowerPoint</Application>
  <PresentationFormat>عرض على الشاشة (3:4)‏</PresentationFormat>
  <Paragraphs>42</Paragraphs>
  <Slides>14</Slides>
  <Notes>1</Notes>
  <HiddenSlides>0</HiddenSlides>
  <MMClips>0</MMClips>
  <ScaleCrop>false</ScaleCrop>
  <HeadingPairs>
    <vt:vector size="4" baseType="variant">
      <vt:variant>
        <vt:lpstr>نسق</vt:lpstr>
      </vt:variant>
      <vt:variant>
        <vt:i4>1</vt:i4>
      </vt:variant>
      <vt:variant>
        <vt:lpstr>عناوين الشرائح</vt:lpstr>
      </vt:variant>
      <vt:variant>
        <vt:i4>14</vt:i4>
      </vt:variant>
    </vt:vector>
  </HeadingPairs>
  <TitlesOfParts>
    <vt:vector size="15" baseType="lpstr">
      <vt:lpstr>انقلاب</vt:lpstr>
      <vt:lpstr>  الحضارات الامريكية القديمة  (حضارة الازتك)  اعداد المدرس الدكتور ذكرى عواد  </vt:lpstr>
      <vt:lpstr>حضارة الازتك </vt:lpstr>
      <vt:lpstr>عرض تقديمي في PowerPoint</vt:lpstr>
      <vt:lpstr> اللغة </vt:lpstr>
      <vt:lpstr>الحرب</vt:lpstr>
      <vt:lpstr>الاقتصاد </vt:lpstr>
      <vt:lpstr>الزراعة </vt:lpstr>
      <vt:lpstr> الزراعة </vt:lpstr>
      <vt:lpstr>التجارة والنقل</vt:lpstr>
      <vt:lpstr>الحياة الثقافية </vt:lpstr>
      <vt:lpstr>الحياة الثقافية  </vt:lpstr>
      <vt:lpstr>فنون الآزتك </vt:lpstr>
      <vt:lpstr>مجتمع وتراث </vt:lpstr>
      <vt:lpstr>مجتمع وتراث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كلية التربية للعلوم الإنسانية  قسم التاريخ       محاضرات  منهج البحـث العلمي الـتاريخي   مدرس المادة : نضال محمد قمبر</dc:title>
  <dc:creator>rwaaa</dc:creator>
  <cp:lastModifiedBy>HMF</cp:lastModifiedBy>
  <cp:revision>108</cp:revision>
  <dcterms:created xsi:type="dcterms:W3CDTF">2016-02-06T06:48:33Z</dcterms:created>
  <dcterms:modified xsi:type="dcterms:W3CDTF">2021-03-11T05:28:58Z</dcterms:modified>
</cp:coreProperties>
</file>